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76" r:id="rId7"/>
    <p:sldId id="265" r:id="rId8"/>
    <p:sldId id="277" r:id="rId9"/>
    <p:sldId id="278" r:id="rId10"/>
    <p:sldId id="273" r:id="rId11"/>
    <p:sldId id="266" r:id="rId12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4AE"/>
    <a:srgbClr val="3C3D3C"/>
    <a:srgbClr val="A61E20"/>
    <a:srgbClr val="99B1CE"/>
    <a:srgbClr val="9E1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62185" autoAdjust="0"/>
  </p:normalViewPr>
  <p:slideViewPr>
    <p:cSldViewPr snapToGrid="0" snapToObjects="1">
      <p:cViewPr>
        <p:scale>
          <a:sx n="66" d="100"/>
          <a:sy n="66" d="100"/>
        </p:scale>
        <p:origin x="-992" y="-72"/>
      </p:cViewPr>
      <p:guideLst>
        <p:guide orient="horz" pos="1986"/>
        <p:guide pos="447"/>
      </p:guideLst>
    </p:cSldViewPr>
  </p:slideViewPr>
  <p:notesTextViewPr>
    <p:cViewPr>
      <p:scale>
        <a:sx n="100" d="100"/>
        <a:sy n="100" d="100"/>
      </p:scale>
      <p:origin x="0" y="864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33062-0102-4525-85BD-3B3DC1509BD0}" type="doc">
      <dgm:prSet loTypeId="urn:microsoft.com/office/officeart/2005/8/layout/chevron1" loCatId="process" qsTypeId="urn:microsoft.com/office/officeart/2005/8/quickstyle/simple4" qsCatId="simple" csTypeId="urn:microsoft.com/office/officeart/2005/8/colors/accent2_1" csCatId="accent2" phldr="1"/>
      <dgm:spPr/>
    </dgm:pt>
    <dgm:pt modelId="{901B46BB-DDD5-4D42-9D23-636B4C387FED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Before</a:t>
          </a:r>
        </a:p>
      </dgm:t>
    </dgm:pt>
    <dgm:pt modelId="{30B54BD7-76B1-46FB-B5D7-CCB38D921515}" type="parTrans" cxnId="{5D6ABCE5-E5FB-49F9-BF5E-A6CCF943787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721A79AC-489D-4792-B529-B71D64B30BEC}" type="sibTrans" cxnId="{5D6ABCE5-E5FB-49F9-BF5E-A6CCF943787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24ED7C37-71A7-4F8A-944D-63BA263A4939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During</a:t>
          </a:r>
        </a:p>
      </dgm:t>
    </dgm:pt>
    <dgm:pt modelId="{15723404-3D0E-4746-8827-019A23D7D77E}" type="parTrans" cxnId="{3C42F509-CEF5-4458-871C-E4168B40523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0A38EF35-0BC0-4AAF-97E0-B5DE87C5098D}" type="sibTrans" cxnId="{3C42F509-CEF5-4458-871C-E4168B40523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BCB8FDB5-E39C-45FE-BFB2-37D7E63CAEA5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After</a:t>
          </a:r>
        </a:p>
      </dgm:t>
    </dgm:pt>
    <dgm:pt modelId="{1951C961-EFDD-44A2-AED0-7BFED02AA83A}" type="parTrans" cxnId="{D2BE1466-7CC4-4FB1-B575-8D3A4E001DA6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9786B877-7B05-4966-B1B8-4167C309226D}" type="sibTrans" cxnId="{D2BE1466-7CC4-4FB1-B575-8D3A4E001DA6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BEC2785D-5FD1-4D26-8C88-02E54CD540F1}" type="pres">
      <dgm:prSet presAssocID="{22A33062-0102-4525-85BD-3B3DC1509BD0}" presName="Name0" presStyleCnt="0">
        <dgm:presLayoutVars>
          <dgm:dir/>
          <dgm:animLvl val="lvl"/>
          <dgm:resizeHandles val="exact"/>
        </dgm:presLayoutVars>
      </dgm:prSet>
      <dgm:spPr/>
    </dgm:pt>
    <dgm:pt modelId="{7F03504B-72C4-4419-AA8E-73AFB71F3AF0}" type="pres">
      <dgm:prSet presAssocID="{901B46BB-DDD5-4D42-9D23-636B4C387F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1854D-9A7B-445D-A1AF-B1C9BFFF2107}" type="pres">
      <dgm:prSet presAssocID="{721A79AC-489D-4792-B529-B71D64B30BEC}" presName="parTxOnlySpace" presStyleCnt="0"/>
      <dgm:spPr/>
    </dgm:pt>
    <dgm:pt modelId="{5EAFF39C-AF5A-4586-8DEC-68A8ECE597F5}" type="pres">
      <dgm:prSet presAssocID="{24ED7C37-71A7-4F8A-944D-63BA263A493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0C697-BF82-42D1-85F7-25980DD164CD}" type="pres">
      <dgm:prSet presAssocID="{0A38EF35-0BC0-4AAF-97E0-B5DE87C5098D}" presName="parTxOnlySpace" presStyleCnt="0"/>
      <dgm:spPr/>
    </dgm:pt>
    <dgm:pt modelId="{90E7C6CB-9B5D-4EB6-97AF-3F9582796272}" type="pres">
      <dgm:prSet presAssocID="{BCB8FDB5-E39C-45FE-BFB2-37D7E63CAE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ABCE5-E5FB-49F9-BF5E-A6CCF943787F}" srcId="{22A33062-0102-4525-85BD-3B3DC1509BD0}" destId="{901B46BB-DDD5-4D42-9D23-636B4C387FED}" srcOrd="0" destOrd="0" parTransId="{30B54BD7-76B1-46FB-B5D7-CCB38D921515}" sibTransId="{721A79AC-489D-4792-B529-B71D64B30BEC}"/>
    <dgm:cxn modelId="{3C42F509-CEF5-4458-871C-E4168B405230}" srcId="{22A33062-0102-4525-85BD-3B3DC1509BD0}" destId="{24ED7C37-71A7-4F8A-944D-63BA263A4939}" srcOrd="1" destOrd="0" parTransId="{15723404-3D0E-4746-8827-019A23D7D77E}" sibTransId="{0A38EF35-0BC0-4AAF-97E0-B5DE87C5098D}"/>
    <dgm:cxn modelId="{C8A438A6-042D-044E-AC02-06A7CB3033BA}" type="presOf" srcId="{22A33062-0102-4525-85BD-3B3DC1509BD0}" destId="{BEC2785D-5FD1-4D26-8C88-02E54CD540F1}" srcOrd="0" destOrd="0" presId="urn:microsoft.com/office/officeart/2005/8/layout/chevron1"/>
    <dgm:cxn modelId="{A0D82FAE-556A-994A-8018-FC13C7E031F0}" type="presOf" srcId="{BCB8FDB5-E39C-45FE-BFB2-37D7E63CAEA5}" destId="{90E7C6CB-9B5D-4EB6-97AF-3F9582796272}" srcOrd="0" destOrd="0" presId="urn:microsoft.com/office/officeart/2005/8/layout/chevron1"/>
    <dgm:cxn modelId="{E2E7495C-91E6-C74F-8F8B-755AC6B814E0}" type="presOf" srcId="{24ED7C37-71A7-4F8A-944D-63BA263A4939}" destId="{5EAFF39C-AF5A-4586-8DEC-68A8ECE597F5}" srcOrd="0" destOrd="0" presId="urn:microsoft.com/office/officeart/2005/8/layout/chevron1"/>
    <dgm:cxn modelId="{D2BE1466-7CC4-4FB1-B575-8D3A4E001DA6}" srcId="{22A33062-0102-4525-85BD-3B3DC1509BD0}" destId="{BCB8FDB5-E39C-45FE-BFB2-37D7E63CAEA5}" srcOrd="2" destOrd="0" parTransId="{1951C961-EFDD-44A2-AED0-7BFED02AA83A}" sibTransId="{9786B877-7B05-4966-B1B8-4167C309226D}"/>
    <dgm:cxn modelId="{283603D2-A9EB-B44E-ACCC-5A01B1114D1C}" type="presOf" srcId="{901B46BB-DDD5-4D42-9D23-636B4C387FED}" destId="{7F03504B-72C4-4419-AA8E-73AFB71F3AF0}" srcOrd="0" destOrd="0" presId="urn:microsoft.com/office/officeart/2005/8/layout/chevron1"/>
    <dgm:cxn modelId="{FED7F7A6-A4DC-EF4F-82B0-D6F0DF58FC30}" type="presParOf" srcId="{BEC2785D-5FD1-4D26-8C88-02E54CD540F1}" destId="{7F03504B-72C4-4419-AA8E-73AFB71F3AF0}" srcOrd="0" destOrd="0" presId="urn:microsoft.com/office/officeart/2005/8/layout/chevron1"/>
    <dgm:cxn modelId="{FF9CC9FA-03EE-FA49-B610-63787FC60D3B}" type="presParOf" srcId="{BEC2785D-5FD1-4D26-8C88-02E54CD540F1}" destId="{DD31854D-9A7B-445D-A1AF-B1C9BFFF2107}" srcOrd="1" destOrd="0" presId="urn:microsoft.com/office/officeart/2005/8/layout/chevron1"/>
    <dgm:cxn modelId="{8274D024-76EC-6442-A501-7ADD30469B16}" type="presParOf" srcId="{BEC2785D-5FD1-4D26-8C88-02E54CD540F1}" destId="{5EAFF39C-AF5A-4586-8DEC-68A8ECE597F5}" srcOrd="2" destOrd="0" presId="urn:microsoft.com/office/officeart/2005/8/layout/chevron1"/>
    <dgm:cxn modelId="{EE66F2E0-1B00-8B4A-8EDA-97EFA30B7BA5}" type="presParOf" srcId="{BEC2785D-5FD1-4D26-8C88-02E54CD540F1}" destId="{B890C697-BF82-42D1-85F7-25980DD164CD}" srcOrd="3" destOrd="0" presId="urn:microsoft.com/office/officeart/2005/8/layout/chevron1"/>
    <dgm:cxn modelId="{1561B0A7-C463-B94F-BCF1-D644A4F8431A}" type="presParOf" srcId="{BEC2785D-5FD1-4D26-8C88-02E54CD540F1}" destId="{90E7C6CB-9B5D-4EB6-97AF-3F95827962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A33062-0102-4525-85BD-3B3DC1509BD0}" type="doc">
      <dgm:prSet loTypeId="urn:microsoft.com/office/officeart/2005/8/layout/chevron1" loCatId="process" qsTypeId="urn:microsoft.com/office/officeart/2005/8/quickstyle/simple4" qsCatId="simple" csTypeId="urn:microsoft.com/office/officeart/2005/8/colors/accent2_1" csCatId="accent2" phldr="1"/>
      <dgm:spPr/>
    </dgm:pt>
    <dgm:pt modelId="{901B46BB-DDD5-4D42-9D23-636B4C387FED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Before</a:t>
          </a:r>
        </a:p>
      </dgm:t>
    </dgm:pt>
    <dgm:pt modelId="{30B54BD7-76B1-46FB-B5D7-CCB38D921515}" type="parTrans" cxnId="{5D6ABCE5-E5FB-49F9-BF5E-A6CCF943787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721A79AC-489D-4792-B529-B71D64B30BEC}" type="sibTrans" cxnId="{5D6ABCE5-E5FB-49F9-BF5E-A6CCF943787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24ED7C37-71A7-4F8A-944D-63BA263A4939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During</a:t>
          </a:r>
        </a:p>
      </dgm:t>
    </dgm:pt>
    <dgm:pt modelId="{15723404-3D0E-4746-8827-019A23D7D77E}" type="parTrans" cxnId="{3C42F509-CEF5-4458-871C-E4168B40523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0A38EF35-0BC0-4AAF-97E0-B5DE87C5098D}" type="sibTrans" cxnId="{3C42F509-CEF5-4458-871C-E4168B40523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BCB8FDB5-E39C-45FE-BFB2-37D7E63CAEA5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After</a:t>
          </a:r>
        </a:p>
      </dgm:t>
    </dgm:pt>
    <dgm:pt modelId="{1951C961-EFDD-44A2-AED0-7BFED02AA83A}" type="parTrans" cxnId="{D2BE1466-7CC4-4FB1-B575-8D3A4E001DA6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9786B877-7B05-4966-B1B8-4167C309226D}" type="sibTrans" cxnId="{D2BE1466-7CC4-4FB1-B575-8D3A4E001DA6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BEC2785D-5FD1-4D26-8C88-02E54CD540F1}" type="pres">
      <dgm:prSet presAssocID="{22A33062-0102-4525-85BD-3B3DC1509BD0}" presName="Name0" presStyleCnt="0">
        <dgm:presLayoutVars>
          <dgm:dir/>
          <dgm:animLvl val="lvl"/>
          <dgm:resizeHandles val="exact"/>
        </dgm:presLayoutVars>
      </dgm:prSet>
      <dgm:spPr/>
    </dgm:pt>
    <dgm:pt modelId="{7F03504B-72C4-4419-AA8E-73AFB71F3AF0}" type="pres">
      <dgm:prSet presAssocID="{901B46BB-DDD5-4D42-9D23-636B4C387F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1854D-9A7B-445D-A1AF-B1C9BFFF2107}" type="pres">
      <dgm:prSet presAssocID="{721A79AC-489D-4792-B529-B71D64B30BEC}" presName="parTxOnlySpace" presStyleCnt="0"/>
      <dgm:spPr/>
    </dgm:pt>
    <dgm:pt modelId="{5EAFF39C-AF5A-4586-8DEC-68A8ECE597F5}" type="pres">
      <dgm:prSet presAssocID="{24ED7C37-71A7-4F8A-944D-63BA263A493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0C697-BF82-42D1-85F7-25980DD164CD}" type="pres">
      <dgm:prSet presAssocID="{0A38EF35-0BC0-4AAF-97E0-B5DE87C5098D}" presName="parTxOnlySpace" presStyleCnt="0"/>
      <dgm:spPr/>
    </dgm:pt>
    <dgm:pt modelId="{90E7C6CB-9B5D-4EB6-97AF-3F9582796272}" type="pres">
      <dgm:prSet presAssocID="{BCB8FDB5-E39C-45FE-BFB2-37D7E63CAE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6ABCE5-E5FB-49F9-BF5E-A6CCF943787F}" srcId="{22A33062-0102-4525-85BD-3B3DC1509BD0}" destId="{901B46BB-DDD5-4D42-9D23-636B4C387FED}" srcOrd="0" destOrd="0" parTransId="{30B54BD7-76B1-46FB-B5D7-CCB38D921515}" sibTransId="{721A79AC-489D-4792-B529-B71D64B30BEC}"/>
    <dgm:cxn modelId="{D8244B5A-3C2C-C14B-91FC-ED23844C61FA}" type="presOf" srcId="{24ED7C37-71A7-4F8A-944D-63BA263A4939}" destId="{5EAFF39C-AF5A-4586-8DEC-68A8ECE597F5}" srcOrd="0" destOrd="0" presId="urn:microsoft.com/office/officeart/2005/8/layout/chevron1"/>
    <dgm:cxn modelId="{3C42F509-CEF5-4458-871C-E4168B405230}" srcId="{22A33062-0102-4525-85BD-3B3DC1509BD0}" destId="{24ED7C37-71A7-4F8A-944D-63BA263A4939}" srcOrd="1" destOrd="0" parTransId="{15723404-3D0E-4746-8827-019A23D7D77E}" sibTransId="{0A38EF35-0BC0-4AAF-97E0-B5DE87C5098D}"/>
    <dgm:cxn modelId="{D2BE1466-7CC4-4FB1-B575-8D3A4E001DA6}" srcId="{22A33062-0102-4525-85BD-3B3DC1509BD0}" destId="{BCB8FDB5-E39C-45FE-BFB2-37D7E63CAEA5}" srcOrd="2" destOrd="0" parTransId="{1951C961-EFDD-44A2-AED0-7BFED02AA83A}" sibTransId="{9786B877-7B05-4966-B1B8-4167C309226D}"/>
    <dgm:cxn modelId="{B2F982E3-D241-B246-9689-5F235CD70FDB}" type="presOf" srcId="{22A33062-0102-4525-85BD-3B3DC1509BD0}" destId="{BEC2785D-5FD1-4D26-8C88-02E54CD540F1}" srcOrd="0" destOrd="0" presId="urn:microsoft.com/office/officeart/2005/8/layout/chevron1"/>
    <dgm:cxn modelId="{65112E65-721E-1C4F-9FC4-DED315CFDF66}" type="presOf" srcId="{901B46BB-DDD5-4D42-9D23-636B4C387FED}" destId="{7F03504B-72C4-4419-AA8E-73AFB71F3AF0}" srcOrd="0" destOrd="0" presId="urn:microsoft.com/office/officeart/2005/8/layout/chevron1"/>
    <dgm:cxn modelId="{BCEDF4CD-0EBD-AF4F-A805-56373FDFD838}" type="presOf" srcId="{BCB8FDB5-E39C-45FE-BFB2-37D7E63CAEA5}" destId="{90E7C6CB-9B5D-4EB6-97AF-3F9582796272}" srcOrd="0" destOrd="0" presId="urn:microsoft.com/office/officeart/2005/8/layout/chevron1"/>
    <dgm:cxn modelId="{B244F65C-D3D7-D840-966F-ADC3A214A50E}" type="presParOf" srcId="{BEC2785D-5FD1-4D26-8C88-02E54CD540F1}" destId="{7F03504B-72C4-4419-AA8E-73AFB71F3AF0}" srcOrd="0" destOrd="0" presId="urn:microsoft.com/office/officeart/2005/8/layout/chevron1"/>
    <dgm:cxn modelId="{00895907-7CAB-644E-9D74-9E5E8CA6876F}" type="presParOf" srcId="{BEC2785D-5FD1-4D26-8C88-02E54CD540F1}" destId="{DD31854D-9A7B-445D-A1AF-B1C9BFFF2107}" srcOrd="1" destOrd="0" presId="urn:microsoft.com/office/officeart/2005/8/layout/chevron1"/>
    <dgm:cxn modelId="{F38CBCBB-7269-354E-90F3-B941CEEC1024}" type="presParOf" srcId="{BEC2785D-5FD1-4D26-8C88-02E54CD540F1}" destId="{5EAFF39C-AF5A-4586-8DEC-68A8ECE597F5}" srcOrd="2" destOrd="0" presId="urn:microsoft.com/office/officeart/2005/8/layout/chevron1"/>
    <dgm:cxn modelId="{18B45529-920D-F848-AB44-42FF393C75E4}" type="presParOf" srcId="{BEC2785D-5FD1-4D26-8C88-02E54CD540F1}" destId="{B890C697-BF82-42D1-85F7-25980DD164CD}" srcOrd="3" destOrd="0" presId="urn:microsoft.com/office/officeart/2005/8/layout/chevron1"/>
    <dgm:cxn modelId="{D486C77D-D76A-514E-ADC2-CF9A9A126D5B}" type="presParOf" srcId="{BEC2785D-5FD1-4D26-8C88-02E54CD540F1}" destId="{90E7C6CB-9B5D-4EB6-97AF-3F95827962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A33062-0102-4525-85BD-3B3DC1509BD0}" type="doc">
      <dgm:prSet loTypeId="urn:microsoft.com/office/officeart/2005/8/layout/chevron1" loCatId="process" qsTypeId="urn:microsoft.com/office/officeart/2005/8/quickstyle/simple4" qsCatId="simple" csTypeId="urn:microsoft.com/office/officeart/2005/8/colors/accent2_1" csCatId="accent2" phldr="1"/>
      <dgm:spPr/>
    </dgm:pt>
    <dgm:pt modelId="{901B46BB-DDD5-4D42-9D23-636B4C387FED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Before</a:t>
          </a:r>
        </a:p>
      </dgm:t>
    </dgm:pt>
    <dgm:pt modelId="{30B54BD7-76B1-46FB-B5D7-CCB38D921515}" type="parTrans" cxnId="{5D6ABCE5-E5FB-49F9-BF5E-A6CCF943787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721A79AC-489D-4792-B529-B71D64B30BEC}" type="sibTrans" cxnId="{5D6ABCE5-E5FB-49F9-BF5E-A6CCF943787F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24ED7C37-71A7-4F8A-944D-63BA263A4939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During</a:t>
          </a:r>
        </a:p>
      </dgm:t>
    </dgm:pt>
    <dgm:pt modelId="{15723404-3D0E-4746-8827-019A23D7D77E}" type="parTrans" cxnId="{3C42F509-CEF5-4458-871C-E4168B40523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0A38EF35-0BC0-4AAF-97E0-B5DE87C5098D}" type="sibTrans" cxnId="{3C42F509-CEF5-4458-871C-E4168B405230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BCB8FDB5-E39C-45FE-BFB2-37D7E63CAEA5}">
      <dgm:prSet phldrT="[Text]" custT="1"/>
      <dgm:spPr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en-US" sz="1400">
              <a:latin typeface="Arial" pitchFamily="34" charset="0"/>
              <a:cs typeface="Arial" pitchFamily="34" charset="0"/>
            </a:rPr>
            <a:t>After</a:t>
          </a:r>
        </a:p>
      </dgm:t>
    </dgm:pt>
    <dgm:pt modelId="{1951C961-EFDD-44A2-AED0-7BFED02AA83A}" type="parTrans" cxnId="{D2BE1466-7CC4-4FB1-B575-8D3A4E001DA6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9786B877-7B05-4966-B1B8-4167C309226D}" type="sibTrans" cxnId="{D2BE1466-7CC4-4FB1-B575-8D3A4E001DA6}">
      <dgm:prSet/>
      <dgm:spPr/>
      <dgm:t>
        <a:bodyPr/>
        <a:lstStyle/>
        <a:p>
          <a:pPr algn="ctr"/>
          <a:endParaRPr lang="en-US">
            <a:latin typeface="Arial" pitchFamily="34" charset="0"/>
            <a:cs typeface="Arial" pitchFamily="34" charset="0"/>
          </a:endParaRPr>
        </a:p>
      </dgm:t>
    </dgm:pt>
    <dgm:pt modelId="{BEC2785D-5FD1-4D26-8C88-02E54CD540F1}" type="pres">
      <dgm:prSet presAssocID="{22A33062-0102-4525-85BD-3B3DC1509BD0}" presName="Name0" presStyleCnt="0">
        <dgm:presLayoutVars>
          <dgm:dir/>
          <dgm:animLvl val="lvl"/>
          <dgm:resizeHandles val="exact"/>
        </dgm:presLayoutVars>
      </dgm:prSet>
      <dgm:spPr/>
    </dgm:pt>
    <dgm:pt modelId="{7F03504B-72C4-4419-AA8E-73AFB71F3AF0}" type="pres">
      <dgm:prSet presAssocID="{901B46BB-DDD5-4D42-9D23-636B4C387F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1854D-9A7B-445D-A1AF-B1C9BFFF2107}" type="pres">
      <dgm:prSet presAssocID="{721A79AC-489D-4792-B529-B71D64B30BEC}" presName="parTxOnlySpace" presStyleCnt="0"/>
      <dgm:spPr/>
    </dgm:pt>
    <dgm:pt modelId="{5EAFF39C-AF5A-4586-8DEC-68A8ECE597F5}" type="pres">
      <dgm:prSet presAssocID="{24ED7C37-71A7-4F8A-944D-63BA263A493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0C697-BF82-42D1-85F7-25980DD164CD}" type="pres">
      <dgm:prSet presAssocID="{0A38EF35-0BC0-4AAF-97E0-B5DE87C5098D}" presName="parTxOnlySpace" presStyleCnt="0"/>
      <dgm:spPr/>
    </dgm:pt>
    <dgm:pt modelId="{90E7C6CB-9B5D-4EB6-97AF-3F9582796272}" type="pres">
      <dgm:prSet presAssocID="{BCB8FDB5-E39C-45FE-BFB2-37D7E63CAE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A36F59-81EB-AB40-9182-0E869E12F0B6}" type="presOf" srcId="{901B46BB-DDD5-4D42-9D23-636B4C387FED}" destId="{7F03504B-72C4-4419-AA8E-73AFB71F3AF0}" srcOrd="0" destOrd="0" presId="urn:microsoft.com/office/officeart/2005/8/layout/chevron1"/>
    <dgm:cxn modelId="{8185723C-15A8-7F40-9CAA-1664FA44ED80}" type="presOf" srcId="{22A33062-0102-4525-85BD-3B3DC1509BD0}" destId="{BEC2785D-5FD1-4D26-8C88-02E54CD540F1}" srcOrd="0" destOrd="0" presId="urn:microsoft.com/office/officeart/2005/8/layout/chevron1"/>
    <dgm:cxn modelId="{D2BE1466-7CC4-4FB1-B575-8D3A4E001DA6}" srcId="{22A33062-0102-4525-85BD-3B3DC1509BD0}" destId="{BCB8FDB5-E39C-45FE-BFB2-37D7E63CAEA5}" srcOrd="2" destOrd="0" parTransId="{1951C961-EFDD-44A2-AED0-7BFED02AA83A}" sibTransId="{9786B877-7B05-4966-B1B8-4167C309226D}"/>
    <dgm:cxn modelId="{A4DD761F-6252-4041-B0FD-89F0BAA15B76}" type="presOf" srcId="{BCB8FDB5-E39C-45FE-BFB2-37D7E63CAEA5}" destId="{90E7C6CB-9B5D-4EB6-97AF-3F9582796272}" srcOrd="0" destOrd="0" presId="urn:microsoft.com/office/officeart/2005/8/layout/chevron1"/>
    <dgm:cxn modelId="{A0A7BBAF-1814-E641-9FB1-39553EE799ED}" type="presOf" srcId="{24ED7C37-71A7-4F8A-944D-63BA263A4939}" destId="{5EAFF39C-AF5A-4586-8DEC-68A8ECE597F5}" srcOrd="0" destOrd="0" presId="urn:microsoft.com/office/officeart/2005/8/layout/chevron1"/>
    <dgm:cxn modelId="{5D6ABCE5-E5FB-49F9-BF5E-A6CCF943787F}" srcId="{22A33062-0102-4525-85BD-3B3DC1509BD0}" destId="{901B46BB-DDD5-4D42-9D23-636B4C387FED}" srcOrd="0" destOrd="0" parTransId="{30B54BD7-76B1-46FB-B5D7-CCB38D921515}" sibTransId="{721A79AC-489D-4792-B529-B71D64B30BEC}"/>
    <dgm:cxn modelId="{3C42F509-CEF5-4458-871C-E4168B405230}" srcId="{22A33062-0102-4525-85BD-3B3DC1509BD0}" destId="{24ED7C37-71A7-4F8A-944D-63BA263A4939}" srcOrd="1" destOrd="0" parTransId="{15723404-3D0E-4746-8827-019A23D7D77E}" sibTransId="{0A38EF35-0BC0-4AAF-97E0-B5DE87C5098D}"/>
    <dgm:cxn modelId="{DF21E823-FCBF-C447-8418-4A7A96CCD1B3}" type="presParOf" srcId="{BEC2785D-5FD1-4D26-8C88-02E54CD540F1}" destId="{7F03504B-72C4-4419-AA8E-73AFB71F3AF0}" srcOrd="0" destOrd="0" presId="urn:microsoft.com/office/officeart/2005/8/layout/chevron1"/>
    <dgm:cxn modelId="{D9D12BF2-8A9B-1549-84F6-E59554F5CFED}" type="presParOf" srcId="{BEC2785D-5FD1-4D26-8C88-02E54CD540F1}" destId="{DD31854D-9A7B-445D-A1AF-B1C9BFFF2107}" srcOrd="1" destOrd="0" presId="urn:microsoft.com/office/officeart/2005/8/layout/chevron1"/>
    <dgm:cxn modelId="{F83EBE1A-8025-F648-9E66-81015EB5A861}" type="presParOf" srcId="{BEC2785D-5FD1-4D26-8C88-02E54CD540F1}" destId="{5EAFF39C-AF5A-4586-8DEC-68A8ECE597F5}" srcOrd="2" destOrd="0" presId="urn:microsoft.com/office/officeart/2005/8/layout/chevron1"/>
    <dgm:cxn modelId="{1410BC18-B367-F14D-9BE8-329038C0BD86}" type="presParOf" srcId="{BEC2785D-5FD1-4D26-8C88-02E54CD540F1}" destId="{B890C697-BF82-42D1-85F7-25980DD164CD}" srcOrd="3" destOrd="0" presId="urn:microsoft.com/office/officeart/2005/8/layout/chevron1"/>
    <dgm:cxn modelId="{C8D665EF-04D7-BA40-AB98-17B6A082FF7B}" type="presParOf" srcId="{BEC2785D-5FD1-4D26-8C88-02E54CD540F1}" destId="{90E7C6CB-9B5D-4EB6-97AF-3F958279627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3504B-72C4-4419-AA8E-73AFB71F3AF0}">
      <dsp:nvSpPr>
        <dsp:cNvPr id="0" name=""/>
        <dsp:cNvSpPr/>
      </dsp:nvSpPr>
      <dsp:spPr>
        <a:xfrm>
          <a:off x="1626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Before</a:t>
          </a:r>
        </a:p>
      </dsp:txBody>
      <dsp:txXfrm>
        <a:off x="282614" y="0"/>
        <a:ext cx="1420104" cy="561975"/>
      </dsp:txXfrm>
    </dsp:sp>
    <dsp:sp modelId="{5EAFF39C-AF5A-4586-8DEC-68A8ECE597F5}">
      <dsp:nvSpPr>
        <dsp:cNvPr id="0" name=""/>
        <dsp:cNvSpPr/>
      </dsp:nvSpPr>
      <dsp:spPr>
        <a:xfrm>
          <a:off x="1785497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During</a:t>
          </a:r>
        </a:p>
      </dsp:txBody>
      <dsp:txXfrm>
        <a:off x="2066485" y="0"/>
        <a:ext cx="1420104" cy="561975"/>
      </dsp:txXfrm>
    </dsp:sp>
    <dsp:sp modelId="{90E7C6CB-9B5D-4EB6-97AF-3F9582796272}">
      <dsp:nvSpPr>
        <dsp:cNvPr id="0" name=""/>
        <dsp:cNvSpPr/>
      </dsp:nvSpPr>
      <dsp:spPr>
        <a:xfrm>
          <a:off x="3569369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After</a:t>
          </a:r>
        </a:p>
      </dsp:txBody>
      <dsp:txXfrm>
        <a:off x="3850357" y="0"/>
        <a:ext cx="1420104" cy="56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3504B-72C4-4419-AA8E-73AFB71F3AF0}">
      <dsp:nvSpPr>
        <dsp:cNvPr id="0" name=""/>
        <dsp:cNvSpPr/>
      </dsp:nvSpPr>
      <dsp:spPr>
        <a:xfrm>
          <a:off x="1626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Before</a:t>
          </a:r>
        </a:p>
      </dsp:txBody>
      <dsp:txXfrm>
        <a:off x="282614" y="0"/>
        <a:ext cx="1420104" cy="561975"/>
      </dsp:txXfrm>
    </dsp:sp>
    <dsp:sp modelId="{5EAFF39C-AF5A-4586-8DEC-68A8ECE597F5}">
      <dsp:nvSpPr>
        <dsp:cNvPr id="0" name=""/>
        <dsp:cNvSpPr/>
      </dsp:nvSpPr>
      <dsp:spPr>
        <a:xfrm>
          <a:off x="1785497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During</a:t>
          </a:r>
        </a:p>
      </dsp:txBody>
      <dsp:txXfrm>
        <a:off x="2066485" y="0"/>
        <a:ext cx="1420104" cy="561975"/>
      </dsp:txXfrm>
    </dsp:sp>
    <dsp:sp modelId="{90E7C6CB-9B5D-4EB6-97AF-3F9582796272}">
      <dsp:nvSpPr>
        <dsp:cNvPr id="0" name=""/>
        <dsp:cNvSpPr/>
      </dsp:nvSpPr>
      <dsp:spPr>
        <a:xfrm>
          <a:off x="3569369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After</a:t>
          </a:r>
        </a:p>
      </dsp:txBody>
      <dsp:txXfrm>
        <a:off x="3850357" y="0"/>
        <a:ext cx="1420104" cy="5619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3504B-72C4-4419-AA8E-73AFB71F3AF0}">
      <dsp:nvSpPr>
        <dsp:cNvPr id="0" name=""/>
        <dsp:cNvSpPr/>
      </dsp:nvSpPr>
      <dsp:spPr>
        <a:xfrm>
          <a:off x="1626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Before</a:t>
          </a:r>
        </a:p>
      </dsp:txBody>
      <dsp:txXfrm>
        <a:off x="282614" y="0"/>
        <a:ext cx="1420104" cy="561975"/>
      </dsp:txXfrm>
    </dsp:sp>
    <dsp:sp modelId="{5EAFF39C-AF5A-4586-8DEC-68A8ECE597F5}">
      <dsp:nvSpPr>
        <dsp:cNvPr id="0" name=""/>
        <dsp:cNvSpPr/>
      </dsp:nvSpPr>
      <dsp:spPr>
        <a:xfrm>
          <a:off x="1785497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During</a:t>
          </a:r>
        </a:p>
      </dsp:txBody>
      <dsp:txXfrm>
        <a:off x="2066485" y="0"/>
        <a:ext cx="1420104" cy="561975"/>
      </dsp:txXfrm>
    </dsp:sp>
    <dsp:sp modelId="{90E7C6CB-9B5D-4EB6-97AF-3F9582796272}">
      <dsp:nvSpPr>
        <dsp:cNvPr id="0" name=""/>
        <dsp:cNvSpPr/>
      </dsp:nvSpPr>
      <dsp:spPr>
        <a:xfrm>
          <a:off x="3569369" y="0"/>
          <a:ext cx="1982079" cy="561975"/>
        </a:xfrm>
        <a:prstGeom prst="chevron">
          <a:avLst/>
        </a:prstGeom>
        <a:gradFill flip="none" rotWithShape="1">
          <a:gsLst>
            <a:gs pos="0">
              <a:srgbClr val="9E1E18"/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Arial" pitchFamily="34" charset="0"/>
              <a:cs typeface="Arial" pitchFamily="34" charset="0"/>
            </a:rPr>
            <a:t>After</a:t>
          </a:r>
        </a:p>
      </dsp:txBody>
      <dsp:txXfrm>
        <a:off x="3850357" y="0"/>
        <a:ext cx="1420104" cy="5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957F-2529-4951-875D-505BCFBB0F3B}" type="datetimeFigureOut">
              <a:rPr lang="en-US" smtClean="0"/>
              <a:t>12/24/12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D436-35C1-4AF2-83C8-272587FCA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A78C-76D8-40BB-8E6E-573A2E30EDAA}" type="datetimeFigureOut">
              <a:rPr lang="en-US" smtClean="0"/>
              <a:t>12/24/12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F41E0-C868-4031-BB2F-FBAC5C55D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1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Slide Time: 5 minutes</a:t>
            </a:r>
          </a:p>
          <a:p>
            <a:endParaRPr lang="en-US" dirty="0" smtClean="0"/>
          </a:p>
          <a:p>
            <a:r>
              <a:rPr lang="en-US" dirty="0" smtClean="0"/>
              <a:t>Welcome participants to this webinar on the Performance Review</a:t>
            </a:r>
            <a:r>
              <a:rPr lang="en-US" baseline="0" dirty="0" smtClean="0"/>
              <a:t> Meeting.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this webinar is designed to help them be successful during the review meeting by providing them with the process steps and best practice tips.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that this tool along with others (Performance Management FAQs, Giving Feedback, and the Performance Management Approach and Checklist) can be accessed via the </a:t>
            </a:r>
            <a:r>
              <a:rPr lang="en-US" baseline="0" dirty="0" err="1" smtClean="0"/>
              <a:t>eLU</a:t>
            </a:r>
            <a:r>
              <a:rPr lang="en-US" baseline="0" dirty="0" smtClean="0"/>
              <a:t> (see next slide).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Slide Time: 3 minutes</a:t>
            </a:r>
          </a:p>
          <a:p>
            <a:endParaRPr lang="en-US" dirty="0" smtClean="0"/>
          </a:p>
          <a:p>
            <a:r>
              <a:rPr lang="en-US" dirty="0" smtClean="0"/>
              <a:t>Explain that the Performance Management Toolkit can be accessed via the </a:t>
            </a:r>
            <a:r>
              <a:rPr lang="en-US" dirty="0" err="1" smtClean="0"/>
              <a:t>eLU</a:t>
            </a:r>
            <a:r>
              <a:rPr lang="en-US" dirty="0" smtClean="0"/>
              <a:t> by going to the Leaders tab at the top, then accessing Performance Management as depicted</a:t>
            </a:r>
            <a:r>
              <a:rPr lang="en-US" baseline="0" dirty="0" smtClean="0"/>
              <a:t> by the orange rectangle.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slide time: 5-8 minutes.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Discuss each part of the process as it is displayed on the graphic.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where we are in the process (January section).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what should have been completed by now – employee self-review and manager review.</a:t>
            </a:r>
          </a:p>
          <a:p>
            <a:endParaRPr lang="en-US" dirty="0" smtClean="0"/>
          </a:p>
          <a:p>
            <a:r>
              <a:rPr lang="en-US" dirty="0" smtClean="0"/>
              <a:t>Discuss the ground rules:</a:t>
            </a:r>
          </a:p>
          <a:p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Sensitive information needs to go offline with an employee relations specialist</a:t>
            </a:r>
          </a:p>
          <a:p>
            <a:pPr marL="228600" indent="-228600">
              <a:buAutoNum type="arabicPeriod"/>
            </a:pPr>
            <a:r>
              <a:rPr lang="en-US" dirty="0" smtClean="0"/>
              <a:t>Feel free to speak up to ask questions at</a:t>
            </a:r>
            <a:r>
              <a:rPr lang="en-US" baseline="0" dirty="0" smtClean="0"/>
              <a:t> anytime during this webinar, goal is to make it about you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Slide Time: 8 minutes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Meeting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they are about to hold your performance review meetings.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how to prepare for the meeting.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Webinar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polling question needs to be built within WebEx prior to conducting the meeting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(polling question – how many of you partnered with your manager or ER to corroborate your review of each employee – briefly review results – explain it’s a best practice)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Slide Time: 5 minutes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Meeting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what should be done during the meeting (provide meaningful feedback with examples, ensure it is a two-way conversation, anticipate rating disagreement (high or low)).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any difference in their rating versus the manager rating; this is critical to ensure they know how to improve to achieve the rating they want and to understand why you might have rated them higher than they rated themselves.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Webinar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polling question needs to be built within WebEx prior to conducting the meeting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(polling question – how many have a hard time discussing differences between the employee and the manager rating – discuss example approaches)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out what questions the employee has about the review.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agreed upon SMART goals for next year following the annual review form to determine the What, When, and How of achieving the goal(s).  Explain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these can be accomplished a few ways: (1) the What, When, and How section of the annual review form and (2) the My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contains a great resource called “Building a Plan” that includes a tool to help them list out the respective “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whens, and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of a development plan.  Discuss how they can use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tool to identify various tools and resources to achieve their development plans.  Note: you may want to show them the tool within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developmental plan and the use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accomplishing their plan.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follow-up meeting within two-weeks to finalize goals and development plan.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Slide Time: 8 minutes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Meeting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to submit the completed review.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and why to develop a personal plan for performance management throughout the year.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how and why to assist their employees with developing and implementing their personal development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4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Time: 20 minutes</a:t>
            </a: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top five best practices (need list)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out what questions anyone has regarding performance management.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6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following to illustrate how managers can help with employee</a:t>
            </a:r>
            <a:r>
              <a:rPr lang="en-US" baseline="0" dirty="0" smtClean="0"/>
              <a:t> performance.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41E0-C868-4031-BB2F-FBAC5C55D2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37" y="2761460"/>
            <a:ext cx="7306733" cy="1193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970" y="4085030"/>
            <a:ext cx="6177074" cy="75353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380" y="2428498"/>
            <a:ext cx="4195590" cy="134055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algn="l">
              <a:defRPr sz="2800">
                <a:solidFill>
                  <a:srgbClr val="3C3D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623" y="6008597"/>
            <a:ext cx="5558749" cy="661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49" y="6125112"/>
            <a:ext cx="1838268" cy="459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2" y="2386792"/>
            <a:ext cx="2581134" cy="1352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646-F525-8040-980B-343FF81A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865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865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646-F525-8040-980B-343FF81A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646-F525-8040-980B-343FF81A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D646-F525-8040-980B-343FF81A1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10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0443" y="6261890"/>
            <a:ext cx="5972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fld id="{0CA1D646-F525-8040-980B-343FF81A1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16866"/>
            <a:ext cx="8229600" cy="1011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4684AE"/>
          </a:solidFill>
          <a:latin typeface="+mj-lt"/>
          <a:ea typeface="+mj-ea"/>
          <a:cs typeface="Trebuchet M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3C3D3C"/>
          </a:solidFill>
          <a:latin typeface="+mn-lt"/>
          <a:ea typeface="+mn-ea"/>
          <a:cs typeface="Trebuchet MS"/>
        </a:defRPr>
      </a:lvl1pPr>
      <a:lvl2pPr marL="457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tabLst>
          <a:tab pos="457200" algn="l"/>
        </a:tabLst>
        <a:defRPr sz="2000" kern="1200">
          <a:solidFill>
            <a:srgbClr val="3C3D3C"/>
          </a:solidFill>
          <a:latin typeface="+mn-lt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rgbClr val="3C3D3C"/>
          </a:solidFill>
          <a:latin typeface="+mn-lt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600" kern="1200">
          <a:solidFill>
            <a:srgbClr val="3C3D3C"/>
          </a:solidFill>
          <a:latin typeface="+mn-lt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3C3D3C"/>
          </a:solidFill>
          <a:latin typeface="+mn-lt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7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pn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7.png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Performance Management: Annual Review</a:t>
            </a:r>
            <a:endParaRPr lang="en-US" sz="1800" i="1" strike="sngStrike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970" y="4317254"/>
            <a:ext cx="6177074" cy="753533"/>
          </a:xfrm>
        </p:spPr>
        <p:txBody>
          <a:bodyPr/>
          <a:lstStyle/>
          <a:p>
            <a:r>
              <a:rPr lang="en-US" dirty="0" smtClean="0"/>
              <a:t>December and January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546"/>
            <a:ext cx="8229600" cy="1011790"/>
          </a:xfrm>
        </p:spPr>
        <p:txBody>
          <a:bodyPr/>
          <a:lstStyle/>
          <a:p>
            <a:r>
              <a:rPr lang="en-US" dirty="0" err="1" smtClean="0"/>
              <a:t>eLU</a:t>
            </a:r>
            <a:r>
              <a:rPr lang="en-US" dirty="0" smtClean="0"/>
              <a:t> – Performance Management Toolkit</a:t>
            </a:r>
            <a:endParaRPr lang="en-US" dirty="0"/>
          </a:p>
        </p:txBody>
      </p:sp>
      <p:pic>
        <p:nvPicPr>
          <p:cNvPr id="3" name="Picture 2" descr="eLU PM Toolk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383"/>
            <a:ext cx="9144000" cy="4964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88049"/>
            <a:ext cx="2097204" cy="369332"/>
          </a:xfrm>
          <a:prstGeom prst="rect">
            <a:avLst/>
          </a:prstGeom>
          <a:noFill/>
          <a:ln w="57150" cap="flat" cmpd="sng">
            <a:solidFill>
              <a:schemeClr val="accent1">
                <a:lumMod val="60000"/>
                <a:lumOff val="40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0100" y="1135383"/>
            <a:ext cx="692654" cy="369332"/>
          </a:xfrm>
          <a:prstGeom prst="rect">
            <a:avLst/>
          </a:prstGeom>
          <a:noFill/>
          <a:ln w="57150" cap="flat" cmpd="sng">
            <a:solidFill>
              <a:schemeClr val="accent3">
                <a:lumMod val="60000"/>
                <a:lumOff val="40000"/>
              </a:schemeClr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9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5680"/>
            <a:ext cx="8229600" cy="1011790"/>
          </a:xfrm>
        </p:spPr>
        <p:txBody>
          <a:bodyPr/>
          <a:lstStyle/>
          <a:p>
            <a:r>
              <a:rPr lang="en-US" dirty="0" smtClean="0"/>
              <a:t>Reinvention Needed – The Old Site</a:t>
            </a:r>
            <a:endParaRPr lang="en-US" dirty="0"/>
          </a:p>
        </p:txBody>
      </p:sp>
      <p:pic>
        <p:nvPicPr>
          <p:cNvPr id="7" name="Picture 6" descr="C:\Users\nathan.chambers\Documents\Performance Management\Performance Management Graphic\650MI12-3025 graphic_Jan_1211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23" y="1317470"/>
            <a:ext cx="6217502" cy="4744319"/>
          </a:xfrm>
          <a:prstGeom prst="rect">
            <a:avLst/>
          </a:prstGeom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1233" y="1317470"/>
            <a:ext cx="2371090" cy="1652905"/>
          </a:xfrm>
          <a:prstGeom prst="rect">
            <a:avLst/>
          </a:prstGeom>
          <a:solidFill>
            <a:srgbClr val="FFFFFF">
              <a:alpha val="31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/>
                <a:ea typeface="Times New Roman"/>
                <a:cs typeface="Arial"/>
              </a:rPr>
              <a:t>Strategy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/>
                <a:ea typeface="Times New Roman"/>
                <a:cs typeface="Arial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/>
                <a:ea typeface="Times New Roman"/>
                <a:cs typeface="Arial"/>
              </a:rPr>
              <a:t>One-on-ones</a:t>
            </a:r>
            <a:r>
              <a:rPr lang="en-US" sz="1000" dirty="0">
                <a:effectLst/>
                <a:latin typeface="Arial"/>
                <a:ea typeface="Times New Roman"/>
                <a:cs typeface="Arial"/>
              </a:rPr>
              <a:t>: Conduct bi-weekly one-on-ones with each employee to review feedback and observations.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/>
                <a:ea typeface="Times New Roman"/>
                <a:cs typeface="Arial"/>
              </a:rPr>
              <a:t>  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latin typeface="Arial"/>
                <a:ea typeface="Times New Roman"/>
                <a:cs typeface="Arial"/>
              </a:rPr>
              <a:t>Manager-as-coach</a:t>
            </a:r>
            <a:r>
              <a:rPr lang="en-US" sz="1000" dirty="0">
                <a:effectLst/>
                <a:latin typeface="Arial"/>
                <a:ea typeface="Times New Roman"/>
                <a:cs typeface="Arial"/>
              </a:rPr>
              <a:t>: Provide as much on-the-job coaching during the week to provide positive and constructive feedback in the moment of action.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/>
                <a:ea typeface="Times New Roman"/>
                <a:cs typeface="Arial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/>
                <a:ea typeface="Times New Roman"/>
                <a:cs typeface="Arial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/>
                <a:ea typeface="Times New Roman"/>
                <a:cs typeface="Arial"/>
              </a:rPr>
              <a:t> </a:t>
            </a:r>
            <a:endParaRPr lang="en-US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114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308"/>
            <a:ext cx="8229600" cy="1011790"/>
          </a:xfrm>
        </p:spPr>
        <p:txBody>
          <a:bodyPr/>
          <a:lstStyle/>
          <a:p>
            <a:r>
              <a:rPr lang="en-US" dirty="0" smtClean="0"/>
              <a:t>The Performance </a:t>
            </a:r>
            <a:r>
              <a:rPr lang="en-US" dirty="0" smtClean="0"/>
              <a:t>Review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trike="sngStrike" dirty="0" smtClean="0"/>
              <a:t> </a:t>
            </a:r>
            <a:endParaRPr lang="en-US" strike="sngStrik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28481"/>
              </p:ext>
            </p:extLst>
          </p:nvPr>
        </p:nvGraphicFramePr>
        <p:xfrm>
          <a:off x="2136008" y="1227923"/>
          <a:ext cx="4867497" cy="489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6642100" imgH="6680200" progId="Word.Document.12">
                  <p:embed/>
                </p:oleObj>
              </mc:Choice>
              <mc:Fallback>
                <p:oleObj name="Document" r:id="rId4" imgW="6642100" imgH="668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008" y="1227923"/>
                        <a:ext cx="4867497" cy="489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46563241"/>
              </p:ext>
            </p:extLst>
          </p:nvPr>
        </p:nvGraphicFramePr>
        <p:xfrm>
          <a:off x="1795462" y="1074807"/>
          <a:ext cx="5553075" cy="56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136008" y="1074808"/>
            <a:ext cx="1789034" cy="504853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010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308"/>
            <a:ext cx="8229600" cy="1011790"/>
          </a:xfrm>
        </p:spPr>
        <p:txBody>
          <a:bodyPr/>
          <a:lstStyle/>
          <a:p>
            <a:r>
              <a:rPr lang="en-US" dirty="0" smtClean="0"/>
              <a:t>The Performance </a:t>
            </a:r>
            <a:r>
              <a:rPr lang="en-US" dirty="0" smtClean="0"/>
              <a:t>Review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trike="sngStrike" dirty="0" smtClean="0"/>
              <a:t> </a:t>
            </a:r>
            <a:endParaRPr lang="en-US" strike="sngStrik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61361"/>
              </p:ext>
            </p:extLst>
          </p:nvPr>
        </p:nvGraphicFramePr>
        <p:xfrm>
          <a:off x="2136008" y="1227923"/>
          <a:ext cx="4867497" cy="489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6642100" imgH="6680200" progId="Word.Document.12">
                  <p:embed/>
                </p:oleObj>
              </mc:Choice>
              <mc:Fallback>
                <p:oleObj name="Document" r:id="rId4" imgW="6642100" imgH="668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008" y="1227923"/>
                        <a:ext cx="4867497" cy="489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9136165"/>
              </p:ext>
            </p:extLst>
          </p:nvPr>
        </p:nvGraphicFramePr>
        <p:xfrm>
          <a:off x="1795462" y="1074807"/>
          <a:ext cx="5553075" cy="56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3675240" y="1074808"/>
            <a:ext cx="1789034" cy="504853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278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308"/>
            <a:ext cx="8229600" cy="1011790"/>
          </a:xfrm>
        </p:spPr>
        <p:txBody>
          <a:bodyPr/>
          <a:lstStyle/>
          <a:p>
            <a:r>
              <a:rPr lang="en-US" dirty="0" smtClean="0"/>
              <a:t>The Performance </a:t>
            </a:r>
            <a:r>
              <a:rPr lang="en-US" dirty="0" smtClean="0"/>
              <a:t>Review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trike="sngStrike" dirty="0" smtClean="0"/>
              <a:t> </a:t>
            </a:r>
            <a:endParaRPr lang="en-US" strike="sngStrik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61361"/>
              </p:ext>
            </p:extLst>
          </p:nvPr>
        </p:nvGraphicFramePr>
        <p:xfrm>
          <a:off x="2136008" y="1227923"/>
          <a:ext cx="4867497" cy="489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6642100" imgH="6680200" progId="Word.Document.12">
                  <p:embed/>
                </p:oleObj>
              </mc:Choice>
              <mc:Fallback>
                <p:oleObj name="Document" r:id="rId4" imgW="6642100" imgH="668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008" y="1227923"/>
                        <a:ext cx="4867497" cy="489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9136165"/>
              </p:ext>
            </p:extLst>
          </p:nvPr>
        </p:nvGraphicFramePr>
        <p:xfrm>
          <a:off x="1795462" y="1074807"/>
          <a:ext cx="5553075" cy="56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214471" y="920858"/>
            <a:ext cx="1789034" cy="504853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278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5680"/>
            <a:ext cx="8229600" cy="1011790"/>
          </a:xfrm>
        </p:spPr>
        <p:txBody>
          <a:bodyPr/>
          <a:lstStyle/>
          <a:p>
            <a:r>
              <a:rPr lang="en-US" dirty="0" smtClean="0"/>
              <a:t>Best Practices Q&amp;A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05" y="3139789"/>
            <a:ext cx="2750729" cy="3480069"/>
          </a:xfrm>
          <a:prstGeom prst="rect">
            <a:avLst/>
          </a:prstGeom>
          <a:ln>
            <a:solidFill>
              <a:srgbClr val="9E1E18"/>
            </a:solidFill>
          </a:ln>
          <a:effectLst>
            <a:outerShdw blurRad="63500" dir="1800000" kx="2700000" rotWithShape="0">
              <a:srgbClr val="000000">
                <a:alpha val="1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1894" y="2059084"/>
            <a:ext cx="3925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Best Practice Tip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Best Practice Tip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Best Practice Tip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Best Practice Tip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Best Practice Tip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144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8250"/>
            <a:ext cx="8229600" cy="1011790"/>
          </a:xfrm>
        </p:spPr>
        <p:txBody>
          <a:bodyPr/>
          <a:lstStyle/>
          <a:p>
            <a:r>
              <a:rPr lang="en-US" dirty="0" smtClean="0"/>
              <a:t>How can you help?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429656" y="1669142"/>
            <a:ext cx="6328233" cy="4153929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ahoma"/>
                <a:cs typeface="Tahoma"/>
              </a:rPr>
              <a:t>70</a:t>
            </a:r>
          </a:p>
          <a:p>
            <a:pPr algn="ctr"/>
            <a:r>
              <a:rPr lang="en-US" sz="3600" b="1" dirty="0" smtClean="0">
                <a:latin typeface="Tahoma"/>
                <a:cs typeface="Tahoma"/>
              </a:rPr>
              <a:t>20</a:t>
            </a:r>
          </a:p>
          <a:p>
            <a:pPr algn="ctr"/>
            <a:r>
              <a:rPr lang="en-US" sz="3600" b="1" dirty="0" smtClean="0">
                <a:latin typeface="Tahoma"/>
                <a:cs typeface="Tahoma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0626" y="1494972"/>
            <a:ext cx="40059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Promote a Culture of Learning</a:t>
            </a:r>
          </a:p>
          <a:p>
            <a:pPr algn="ctr"/>
            <a:r>
              <a:rPr lang="en-US" b="1" dirty="0" smtClean="0"/>
              <a:t>Beyond Mandatory Training</a:t>
            </a:r>
          </a:p>
          <a:p>
            <a:pPr algn="ctr"/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9142" y="2583508"/>
            <a:ext cx="3098801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Connect Your Employees to </a:t>
            </a:r>
            <a:br>
              <a:rPr lang="en-US" b="1" dirty="0" smtClean="0"/>
            </a:br>
            <a:r>
              <a:rPr lang="en-US" b="1" dirty="0" smtClean="0"/>
              <a:t>Useful Resources that Drive Improved Performance, Productivity and Development</a:t>
            </a:r>
          </a:p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8000" y="2583508"/>
            <a:ext cx="314959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Be a Role Model: </a:t>
            </a:r>
          </a:p>
          <a:p>
            <a:pPr algn="ctr"/>
            <a:r>
              <a:rPr lang="en-US" b="1" dirty="0" smtClean="0"/>
              <a:t>Find Resources for Your Own Growth &amp; Development  - In the Spirit of Continuous Improvement</a:t>
            </a:r>
          </a:p>
          <a:p>
            <a:pPr algn="ctr"/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2" y="4622742"/>
            <a:ext cx="40059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Find a New Topic of Interest Each Month to Highlight for Your Team</a:t>
            </a:r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121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Custom 71">
      <a:dk1>
        <a:srgbClr val="0B003C"/>
      </a:dk1>
      <a:lt1>
        <a:sysClr val="window" lastClr="FFFFFF"/>
      </a:lt1>
      <a:dk2>
        <a:srgbClr val="0B003C"/>
      </a:dk2>
      <a:lt2>
        <a:srgbClr val="C7C8B7"/>
      </a:lt2>
      <a:accent1>
        <a:srgbClr val="731304"/>
      </a:accent1>
      <a:accent2>
        <a:srgbClr val="E78B26"/>
      </a:accent2>
      <a:accent3>
        <a:srgbClr val="6C6A03"/>
      </a:accent3>
      <a:accent4>
        <a:srgbClr val="481056"/>
      </a:accent4>
      <a:accent5>
        <a:srgbClr val="8F8375"/>
      </a:accent5>
      <a:accent6>
        <a:srgbClr val="C7C9B7"/>
      </a:accent6>
      <a:hlink>
        <a:srgbClr val="721105"/>
      </a:hlink>
      <a:folHlink>
        <a:srgbClr val="4309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Tahoma"/>
            <a:cs typeface="Tahom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231AE364098349BA9068E14FD41AC600B6C3808F96B6464CB558B53C3C2E450F" ma:contentTypeVersion="1" ma:contentTypeDescription="Create a new document." ma:contentTypeScope="" ma:versionID="1066dd48e317366d796a773e66653bbd">
  <xsd:schema xmlns:xsd="http://www.w3.org/2001/XMLSchema" xmlns:p="http://schemas.microsoft.com/office/2006/metadata/properties" xmlns:ns2="2f928211-e6f4-4de1-ae1b-a3682f71e7c0" xmlns:ns4="e93f0425-f04d-4766-960f-3610a383018f" targetNamespace="http://schemas.microsoft.com/office/2006/metadata/properties" ma:root="true" ma:fieldsID="855352f4250f86bfa39e8f42275d7dde" ns2:_="" ns4:_="">
    <xsd:import namespace="2f928211-e6f4-4de1-ae1b-a3682f71e7c0"/>
    <xsd:import namespace="e93f0425-f04d-4766-960f-3610a383018f"/>
    <xsd:element name="properties">
      <xsd:complexType>
        <xsd:sequence>
          <xsd:element name="documentManagement">
            <xsd:complexType>
              <xsd:all>
                <xsd:element ref="ns2:DocumentDescription"/>
                <xsd:element ref="ns2:StrayerTopics" minOccurs="0"/>
                <xsd:element ref="ns4:StrayerDepartments" minOccurs="0"/>
                <xsd:element ref="ns2:StrayerLoca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f928211-e6f4-4de1-ae1b-a3682f71e7c0" elementFormDefault="qualified">
    <xsd:import namespace="http://schemas.microsoft.com/office/2006/documentManagement/types"/>
    <xsd:element name="DocumentDescription" ma:index="8" ma:displayName="Document Description" ma:default="" ma:internalName="DocumentDescription">
      <xsd:simpleType>
        <xsd:restriction base="dms:Note"/>
      </xsd:simpleType>
    </xsd:element>
    <xsd:element name="StrayerTopics" ma:index="10" nillable="true" ma:displayName="Strayer Topics" ma:default="" ma:description="Strayer Topic" ma:format="Dropdown" ma:internalName="StrayerTopics">
      <xsd:simpleType>
        <xsd:union memberTypes="dms:Text">
          <xsd:simpleType>
            <xsd:restriction base="dms:Choice">
              <xsd:enumeration value="Benefits"/>
              <xsd:enumeration value="Training and Development"/>
              <xsd:enumeration value="Health and Wellness"/>
              <xsd:enumeration value="Savings and Retirement"/>
              <xsd:enumeration value="Performance Management"/>
              <xsd:enumeration value="University Admissions"/>
              <xsd:enumeration value="General Policies and Procedures"/>
            </xsd:restriction>
          </xsd:simpleType>
        </xsd:union>
      </xsd:simpleType>
    </xsd:element>
    <xsd:element name="StrayerLocations" ma:index="12" nillable="true" ma:displayName="Strayer Locations" ma:default="" ma:description="Strayer Locations" ma:internalName="StrayerLocation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ocations"/>
                    <xsd:enumeration value="Global"/>
                    <xsd:enumeration value="Birmingham ,AL"/>
                    <xsd:enumeration value="Huntsville ,AL"/>
                    <xsd:enumeration value="Takoma Park ,DC"/>
                    <xsd:enumeration value="Washington ,DC"/>
                    <xsd:enumeration value="Christiana ,DE"/>
                    <xsd:enumeration value="Baymeadows ,FL"/>
                    <xsd:enumeration value="Coral Springs ,FL"/>
                    <xsd:enumeration value="Fort Lauderdale ,FL"/>
                    <xsd:enumeration value="Maitland ,FL"/>
                    <xsd:enumeration value="Orlando East ,FL"/>
                    <xsd:enumeration value="Palm Beach Gardens ,FL"/>
                    <xsd:enumeration value="Sand Lake ,FL"/>
                    <xsd:enumeration value="Tampa East ,FL"/>
                    <xsd:enumeration value="Tampa Westshore ,FL"/>
                    <xsd:enumeration value="Augusta ,GA"/>
                    <xsd:enumeration value="Chamblee ,GA"/>
                    <xsd:enumeration value="Cobb County ,GA"/>
                    <xsd:enumeration value="Douglasville ,GA"/>
                    <xsd:enumeration value="Lithonia ,GA"/>
                    <xsd:enumeration value="Morrow ,GA"/>
                    <xsd:enumeration value="Roswell ,GA"/>
                    <xsd:enumeration value="Savannah ,GA"/>
                    <xsd:enumeration value="Lexington ,KY"/>
                    <xsd:enumeration value="Louisville ,KY"/>
                    <xsd:enumeration value="Anne Arundel ,MD"/>
                    <xsd:enumeration value="Owings Mills ,MD"/>
                    <xsd:enumeration value="Prince George's ,MD"/>
                    <xsd:enumeration value="Rockville ,MD"/>
                    <xsd:enumeration value="White Marsh ,MD"/>
                    <xsd:enumeration value="Garner ,NC"/>
                    <xsd:enumeration value="Greensboro ,NC"/>
                    <xsd:enumeration value="Huntersville ,NC"/>
                    <xsd:enumeration value="North Charlotte ,NC"/>
                    <xsd:enumeration value="North Raleigh ,NC"/>
                    <xsd:enumeration value="RTP ,NC"/>
                    <xsd:enumeration value="South Charlotte ,NC"/>
                    <xsd:enumeration value="Cherry Hill ,NJ"/>
                    <xsd:enumeration value="Willingboro ,NJ"/>
                    <xsd:enumeration value="Columbus ,OH"/>
                    <xsd:enumeration value="Mason ,OH"/>
                    <xsd:enumeration value="Allentown ,PA"/>
                    <xsd:enumeration value="Center City ,PA"/>
                    <xsd:enumeration value="Cranberry Woods ,PA"/>
                    <xsd:enumeration value="Delaware County ,PA"/>
                    <xsd:enumeration value="King of Prussia ,PA"/>
                    <xsd:enumeration value="Lower Bucks County ,PA"/>
                    <xsd:enumeration value="Penn Center West ,PA"/>
                    <xsd:enumeration value="Charleston ,SC"/>
                    <xsd:enumeration value="Columbia ,SC"/>
                    <xsd:enumeration value="Greenville ,SC"/>
                    <xsd:enumeration value="Knoxville ,TN"/>
                    <xsd:enumeration value="Nashville ,TN"/>
                    <xsd:enumeration value="Shelby Oaks ,TN"/>
                    <xsd:enumeration value="Thousand Oaks ,TN"/>
                    <xsd:enumeration value="Salt Lake ,UT"/>
                    <xsd:enumeration value="Alexandria ,VA"/>
                    <xsd:enumeration value="Arlington ,VA"/>
                    <xsd:enumeration value="Chesapeake ,VA"/>
                    <xsd:enumeration value="Chesterfield ,VA"/>
                    <xsd:enumeration value="Fredericksburg ,VA"/>
                    <xsd:enumeration value="Henrico ,VA"/>
                    <xsd:enumeration value="Loudoun ,VA"/>
                    <xsd:enumeration value="Manassas ,VA"/>
                    <xsd:enumeration value="Newport News ,VA"/>
                    <xsd:enumeration value="Virginia Beach ,VA"/>
                    <xsd:enumeration value="Woodbridge ,VA"/>
                    <xsd:enumeration value="Teays Valley ,WV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93f0425-f04d-4766-960f-3610a383018f" elementFormDefault="qualified">
    <xsd:import namespace="http://schemas.microsoft.com/office/2006/documentManagement/types"/>
    <xsd:element name="StrayerDepartments" ma:index="11" nillable="true" ma:displayName="Strayer Departments" ma:default="" ma:description="Strayer Departments" ma:internalName="StrayerDepartments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Departments"/>
                    <xsd:enumeration value="Academics"/>
                    <xsd:enumeration value="Admissions"/>
                    <xsd:enumeration value="Business Development"/>
                    <xsd:enumeration value="Business Office"/>
                    <xsd:enumeration value="Commencement"/>
                    <xsd:enumeration value="Corporate Communications"/>
                    <xsd:enumeration value="Finance"/>
                    <xsd:enumeration value="Financial Aid"/>
                    <xsd:enumeration value="Human Resources"/>
                    <xsd:enumeration value="Information Technology"/>
                    <xsd:enumeration value="INSIGHT"/>
                    <xsd:enumeration value="Legal"/>
                    <xsd:enumeration value="Library"/>
                    <xsd:enumeration value="Marketing"/>
                    <xsd:enumeration value="Online Support"/>
                    <xsd:enumeration value="Onsite Programs"/>
                    <xsd:enumeration value="Payroll"/>
                    <xsd:enumeration value="Records"/>
                    <xsd:enumeration value="Regional Offices"/>
                    <xsd:enumeration value="Security"/>
                    <xsd:enumeration value="Student Affairs"/>
                    <xsd:enumeration value="Student Support"/>
                    <xsd:enumeration value="Training and Development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StrayerLocations xmlns="2f928211-e6f4-4de1-ae1b-a3682f71e7c0">
      <Value>Washington ,DC</Value>
    </StrayerLocations>
    <DocumentDescription xmlns="2f928211-e6f4-4de1-ae1b-a3682f71e7c0">eLU Powerpoint Templates with the new Strayer red</DocumentDescription>
    <StrayerTopics xmlns="2f928211-e6f4-4de1-ae1b-a3682f71e7c0" xsi:nil="true"/>
    <StrayerDepartments xmlns="e93f0425-f04d-4766-960f-3610a383018f">
      <Value>Human Resources</Value>
    </StrayerDepartments>
  </documentManagement>
</p:properties>
</file>

<file path=customXml/itemProps1.xml><?xml version="1.0" encoding="utf-8"?>
<ds:datastoreItem xmlns:ds="http://schemas.openxmlformats.org/officeDocument/2006/customXml" ds:itemID="{A2CDCAC7-E124-484D-8293-D63720397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28211-e6f4-4de1-ae1b-a3682f71e7c0"/>
    <ds:schemaRef ds:uri="e93f0425-f04d-4766-960f-3610a383018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EE080BB-75E0-496B-9CC9-C00E11DD3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DD9ED5-4C71-49DB-A32A-A7E1C45E9C09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e93f0425-f04d-4766-960f-3610a383018f"/>
    <ds:schemaRef ds:uri="2f928211-e6f4-4de1-ae1b-a3682f71e7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5169</TotalTime>
  <Words>390</Words>
  <Application>Microsoft Macintosh PowerPoint</Application>
  <PresentationFormat>On-screen Show (4:3)</PresentationFormat>
  <Paragraphs>117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Microsoft Word Document</vt:lpstr>
      <vt:lpstr>Performance Management: Annual Review</vt:lpstr>
      <vt:lpstr>eLU – Performance Management Toolkit</vt:lpstr>
      <vt:lpstr>Reinvention Needed – The Old Site</vt:lpstr>
      <vt:lpstr>The Performance Review Meeting  </vt:lpstr>
      <vt:lpstr>The Performance Review Meeting  </vt:lpstr>
      <vt:lpstr>The Performance Review Meeting  </vt:lpstr>
      <vt:lpstr>Best Practices Q&amp;A</vt:lpstr>
      <vt:lpstr>How can you help?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Learning &amp; Development</dc:creator>
  <cp:lastModifiedBy>Nathan Chambers</cp:lastModifiedBy>
  <cp:revision>70</cp:revision>
  <cp:lastPrinted>2012-10-23T13:08:08Z</cp:lastPrinted>
  <dcterms:created xsi:type="dcterms:W3CDTF">2011-02-06T18:58:01Z</dcterms:created>
  <dcterms:modified xsi:type="dcterms:W3CDTF">2012-12-24T17:56:38Z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0x010100F8231AE364098349BA9068E14FD41AC600B6C3808F96B6464CB558B53C3C2E450F</vt:lpwstr>
  </property>
</Properties>
</file>